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embeddedFontLst>
    <p:embeddedFont>
      <p:font typeface="Comic Sans MS" panose="030F0702030302020204" pitchFamily="66" charset="0"/>
      <p:regular r:id="rId21"/>
      <p:bold r:id="rId22"/>
      <p:italic r:id="rId23"/>
      <p:boldItalic r:id="rId24"/>
    </p:embeddedFont>
    <p:embeddedFont>
      <p:font typeface="Arial Narrow" panose="020B0606020202030204" pitchFamily="34" charset="0"/>
      <p:regular r:id="rId25"/>
      <p:bold r:id="rId26"/>
      <p:italic r:id="rId27"/>
      <p:boldItalic r:id="rId28"/>
    </p:embeddedFont>
    <p:embeddedFont>
      <p:font typeface="Roboto" panose="020B0604020202020204" charset="0"/>
      <p:regular r:id="rId29"/>
      <p:bold r:id="rId30"/>
      <p:italic r:id="rId31"/>
      <p:boldItalic r:id="rId32"/>
    </p:embeddedFont>
    <p:embeddedFont>
      <p:font typeface="Montserrat Black" panose="020B0604020202020204" charset="0"/>
      <p:bold r:id="rId33"/>
      <p:bold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9" roundtripDataSignature="AMtx7mgM0agmpJJ4EAQdmDIzjv5nFzJe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AC5570B-3B06-4863-A131-5A5220B74259}">
  <a:tblStyle styleId="{2AC5570B-3B06-4863-A131-5A5220B74259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0735" autoAdjust="0"/>
  </p:normalViewPr>
  <p:slideViewPr>
    <p:cSldViewPr snapToGrid="0">
      <p:cViewPr varScale="1">
        <p:scale>
          <a:sx n="81" d="100"/>
          <a:sy n="81" d="100"/>
        </p:scale>
        <p:origin x="17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customschemas.google.com/relationships/presentationmetadata" Target="meta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alto.gov.br/ccivil_03/_Ato2011-2014/2011/Lei/L12527.htm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pecs.frictionlessdata.io/table-schema/#language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Apresentação pessoal</a:t>
            </a:r>
            <a:endParaRPr/>
          </a:p>
        </p:txBody>
      </p:sp>
      <p:sp>
        <p:nvSpPr>
          <p:cNvPr id="52" name="Google Shape;5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09f1f46ee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g1209f1f46ee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dirty="0" smtClean="0"/>
              <a:t>- explicar que vou alternar entre a linha de comando, a apresentação estática em </a:t>
            </a:r>
            <a:r>
              <a:rPr lang="pt-BR" dirty="0" err="1" smtClean="0"/>
              <a:t>pptx</a:t>
            </a:r>
            <a:r>
              <a:rPr lang="pt-BR" dirty="0" smtClean="0"/>
              <a:t> e sites de referência</a:t>
            </a:r>
            <a:endParaRPr lang="pt-BR" dirty="0"/>
          </a:p>
        </p:txBody>
      </p:sp>
      <p:sp>
        <p:nvSpPr>
          <p:cNvPr id="166" name="Google Shape;166;g1209f1f46ee_0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dirty="0" smtClean="0"/>
              <a:t>	- criação de pasta 'data' para recursos como boa prática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dirty="0" smtClean="0"/>
              <a:t>	- mover o arquivo </a:t>
            </a:r>
            <a:r>
              <a:rPr lang="pt-BR" dirty="0" err="1" smtClean="0"/>
              <a:t>csv</a:t>
            </a:r>
            <a:r>
              <a:rPr lang="pt-BR" dirty="0" smtClean="0"/>
              <a:t> para 'data' e mostrar o </a:t>
            </a:r>
            <a:r>
              <a:rPr lang="pt-BR" dirty="0" err="1" smtClean="0"/>
              <a:t>datapackage.yaml</a:t>
            </a:r>
            <a:r>
              <a:rPr lang="pt-BR" dirty="0" smtClean="0"/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dirty="0" smtClean="0"/>
              <a:t>	- abrir o </a:t>
            </a:r>
            <a:r>
              <a:rPr lang="pt-BR" dirty="0" err="1" smtClean="0"/>
              <a:t>datapackage.yaml</a:t>
            </a:r>
            <a:r>
              <a:rPr lang="pt-BR" dirty="0" smtClean="0"/>
              <a:t> no Sublime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dirty="0" smtClean="0"/>
              <a:t>	- mostrar o arquivo </a:t>
            </a:r>
            <a:r>
              <a:rPr lang="pt-BR" dirty="0" err="1" smtClean="0"/>
              <a:t>csv</a:t>
            </a:r>
            <a:r>
              <a:rPr lang="pt-BR" dirty="0" smtClean="0"/>
              <a:t> no </a:t>
            </a:r>
            <a:r>
              <a:rPr lang="pt-BR" dirty="0" err="1" smtClean="0"/>
              <a:t>excel</a:t>
            </a:r>
            <a:r>
              <a:rPr lang="pt-BR" dirty="0" smtClean="0"/>
              <a:t>, no sublime com </a:t>
            </a:r>
            <a:r>
              <a:rPr lang="pt-BR" dirty="0" err="1" smtClean="0"/>
              <a:t>rainbow</a:t>
            </a:r>
            <a:r>
              <a:rPr lang="pt-BR" dirty="0" smtClean="0"/>
              <a:t> </a:t>
            </a:r>
            <a:r>
              <a:rPr lang="pt-BR" dirty="0" err="1" smtClean="0"/>
              <a:t>csv</a:t>
            </a:r>
            <a:r>
              <a:rPr lang="pt-BR" dirty="0" smtClean="0"/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dirty="0" smtClean="0"/>
              <a:t>	- mostrar como as colunas ficam documentadas no </a:t>
            </a:r>
            <a:r>
              <a:rPr lang="pt-BR" dirty="0" err="1" smtClean="0"/>
              <a:t>datapackage</a:t>
            </a:r>
            <a:endParaRPr lang="pt-BR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dirty="0" smtClean="0"/>
              <a:t>	- regras de negócio dos dados não são automatizáveis</a:t>
            </a:r>
            <a:endParaRPr dirty="0"/>
          </a:p>
        </p:txBody>
      </p:sp>
      <p:sp>
        <p:nvSpPr>
          <p:cNvPr id="174" name="Google Shape;174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pt-BR" dirty="0"/>
              <a:t>https://framework.frictionlessdata.io/docs/guides/validation-checks</a:t>
            </a:r>
            <a:endParaRPr dirty="0"/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 lang="pt-BR" dirty="0" smtClean="0"/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rPr lang="pt-BR" dirty="0" smtClean="0"/>
              <a:t>https://github.com/dados-mg/dados-mg.github.io/blob/erros-valiacao/erros-validacao/erros-comuns-validacao.md</a:t>
            </a:r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 lang="pt-BR" dirty="0" smtClean="0"/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rPr lang="pt-BR" dirty="0" smtClean="0"/>
              <a:t> </a:t>
            </a:r>
            <a:r>
              <a:rPr lang="pt-BR" dirty="0" err="1" smtClean="0"/>
              <a:t>constraints</a:t>
            </a:r>
            <a:r>
              <a:rPr lang="pt-BR" dirty="0" smtClean="0"/>
              <a:t>:</a:t>
            </a:r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rPr lang="pt-BR" dirty="0" smtClean="0"/>
              <a:t>            </a:t>
            </a:r>
            <a:r>
              <a:rPr lang="pt-BR" dirty="0" err="1" smtClean="0"/>
              <a:t>enum</a:t>
            </a:r>
            <a:r>
              <a:rPr lang="pt-BR" dirty="0" smtClean="0"/>
              <a:t>:</a:t>
            </a:r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rPr lang="pt-BR" dirty="0" smtClean="0"/>
              <a:t>            - "CONSUMADO"</a:t>
            </a:r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rPr lang="pt-BR" dirty="0" smtClean="0"/>
              <a:t>            - "TENTADO"</a:t>
            </a:r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 lang="pt-BR" dirty="0" smtClean="0"/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 lang="pt-BR" dirty="0" smtClean="0"/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 lang="pt-BR" dirty="0" smtClean="0"/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 u="sng" dirty="0"/>
          </a:p>
        </p:txBody>
      </p:sp>
      <p:sp>
        <p:nvSpPr>
          <p:cNvPr id="183" name="Google Shape;183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209f1f46ee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1209f1f46ee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/>
              <a:t>Exemplo de inferência de metadados a partir da biblioteca frictionless</a:t>
            </a:r>
            <a:endParaRPr/>
          </a:p>
        </p:txBody>
      </p:sp>
      <p:sp>
        <p:nvSpPr>
          <p:cNvPr id="190" name="Google Shape;190;g1209f1f46ee_0_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de490e3ad_0_4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gede490e3ad_0_42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Vamos falar de github?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Cheklist para conhecimentos sobre as características da base de dados a ser aberta e as habilidades dos custodiantes de dados: https://docs.google.com/forms/d/1TigRApa3Q2TvqVkTiWm4C8-uOUJTbDol_zyWPMazh_Y/edit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gede490e3ad_0_42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ede490e3ad_0_4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gede490e3ad_0_42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5" name="Google Shape;215;gede490e3ad_0_42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Apresentação pessoal</a:t>
            </a:r>
            <a:endParaRPr/>
          </a:p>
        </p:txBody>
      </p:sp>
      <p:sp>
        <p:nvSpPr>
          <p:cNvPr id="222" name="Google Shape;222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pt-BR"/>
              <a:t>Setup das máquinas para publicação de dados abertos: https://github.com/dados-mg/dados-mg.github.io/blob/form-ckan/setup-maquina-windows.md (canais de comunicação com os custodiantes: Teams e Github)</a:t>
            </a:r>
            <a:endParaRPr/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pt-BR"/>
              <a:t>Formulário de cadastro de usuário: https://github.com/dados-mg/dados-mg.github.io/blob/form-ckan/cadastro-usuario.md</a:t>
            </a:r>
            <a:endParaRPr/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pt-BR"/>
              <a:t>Termo de adesão ao PdA: https://github.com/dados-mg/dados-mg.github.io/blob/form-ckan/termo-adesao-PdA.md</a:t>
            </a:r>
            <a:endParaRPr/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/>
          </a:p>
        </p:txBody>
      </p:sp>
      <p:sp>
        <p:nvSpPr>
          <p:cNvPr id="230" name="Google Shape;230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CKAN = interface de publicação e que representa como o processo de documentação está refletido</a:t>
            </a:r>
            <a:endParaRPr/>
          </a:p>
        </p:txBody>
      </p:sp>
      <p:sp>
        <p:nvSpPr>
          <p:cNvPr id="247" name="Google Shape;247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Apresentação pessoal</a:t>
            </a:r>
            <a:endParaRPr/>
          </a:p>
        </p:txBody>
      </p:sp>
      <p:sp>
        <p:nvSpPr>
          <p:cNvPr id="59" name="Google Shape;59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09f1f46ee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g1209f1f46ee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LAI é tudo que a gente precisa, mas também temos uma resolução CGE de 2014 e um renovado interesse com a publicação da lei de governo digital. </a:t>
            </a:r>
            <a:endParaRPr/>
          </a:p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Lei 14129 criou a possibilidade de solicitação de abertura de base de dados, análoga à possibilidade de obtenção de informação via transparência passiva (e-SIC), com prazo predeterminado:</a:t>
            </a:r>
            <a:b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“Art. 30.  Qualquer interessado poderá apresentar pedido de abertura de bases de dados da administração pública, que deverá conter os dados de contato do requerente e a especificação da base de dados requerida.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§ 1º  O requerente poderá solicitar a preservação de sua identidade quando entender que sua identificação prejudicará o princípio da impessoalidade, caso em que o canal responsável deverá resguardar os dados sem repassá-los ao setor, ao órgão ou à entidade responsável pela resposta.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§ 2º  Os procedimentos e os prazos previstos para o processamento de pedidos de acesso à informação, nos termos da </a:t>
            </a:r>
            <a:r>
              <a:rPr lang="pt-BR" sz="1200" b="0" i="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Lei nº 12.527, de 18 de novembro de 2011</a:t>
            </a: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(Lei de Acesso à Informação), aplicam-se às solicitações de abertura de bases de dados da administração pública.”</a:t>
            </a:r>
            <a:endParaRPr/>
          </a:p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7" name="Google Shape;67;g1209f1f46ee_0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 dirty="0" smtClean="0"/>
              <a:t>http://www.seguranca.mg.gov.br/component/gmg/page/3118-violencia-contra-a-mulher</a:t>
            </a:r>
            <a:endParaRPr dirty="0"/>
          </a:p>
        </p:txBody>
      </p:sp>
      <p:sp>
        <p:nvSpPr>
          <p:cNvPr id="84" name="Google Shape;84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pt-BR" dirty="0"/>
              <a:t>Cada linha é um evento, e cada coluna é uma variável;</a:t>
            </a:r>
            <a:endParaRPr dirty="0"/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pt-BR" dirty="0" smtClean="0"/>
              <a:t>Transformações: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rPr lang="pt-BR" dirty="0" smtClean="0"/>
              <a:t>	código</a:t>
            </a:r>
            <a:r>
              <a:rPr lang="pt-BR" baseline="0" dirty="0" smtClean="0"/>
              <a:t> do município na primeira </a:t>
            </a:r>
            <a:r>
              <a:rPr lang="pt-BR" baseline="0" dirty="0" smtClean="0"/>
              <a:t>coluna, </a:t>
            </a:r>
            <a:r>
              <a:rPr lang="pt-BR" baseline="0" dirty="0" smtClean="0"/>
              <a:t>tal qual a outra base ‘violência contra a mulher’;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rPr lang="pt-BR" baseline="0" dirty="0" smtClean="0"/>
              <a:t>	desmembramento da coluna de data em 3;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rPr lang="pt-BR" baseline="0" dirty="0" smtClean="0"/>
              <a:t>	edição do formato dos nomes dos cabeçalhos</a:t>
            </a:r>
            <a:endParaRPr dirty="0"/>
          </a:p>
        </p:txBody>
      </p:sp>
      <p:sp>
        <p:nvSpPr>
          <p:cNvPr id="97" name="Google Shape;97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  <a:tabLst/>
              <a:defRPr/>
            </a:pPr>
            <a:r>
              <a:rPr lang="pt-BR" dirty="0" smtClean="0"/>
              <a:t>Mostrar o site</a:t>
            </a:r>
            <a:r>
              <a:rPr lang="pt-BR" baseline="0" dirty="0" smtClean="0"/>
              <a:t> das especificações da </a:t>
            </a:r>
            <a:r>
              <a:rPr lang="pt-BR" baseline="0" dirty="0" err="1" smtClean="0"/>
              <a:t>frictionless</a:t>
            </a:r>
            <a:r>
              <a:rPr lang="pt-BR" baseline="0" dirty="0" smtClean="0"/>
              <a:t>: </a:t>
            </a:r>
            <a:r>
              <a:rPr lang="pt-BR" sz="1200" dirty="0" smtClean="0">
                <a:hlinkClick r:id="rId3"/>
              </a:rPr>
              <a:t>https://specs.frictionlessdata.io/table-schema/#language</a:t>
            </a:r>
            <a:endParaRPr lang="pt-BR" sz="1200" dirty="0" smtClean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endParaRPr dirty="0"/>
          </a:p>
        </p:txBody>
      </p:sp>
      <p:sp>
        <p:nvSpPr>
          <p:cNvPr id="107" name="Google Shape;107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de490e3ad_0_4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gede490e3ad_0_41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dirty="0" smtClean="0"/>
              <a:t>https://specs.frictionlessdata.io/#overview</a:t>
            </a:r>
            <a:endParaRPr dirty="0"/>
          </a:p>
        </p:txBody>
      </p:sp>
      <p:sp>
        <p:nvSpPr>
          <p:cNvPr id="159" name="Google Shape;159;gede490e3ad_0_41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ede490e3ad_0_39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ede490e3ad_0_39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Criação de repositório teste = https://github.com/Andrelamor/pib</a:t>
            </a:r>
            <a:endParaRPr/>
          </a:p>
        </p:txBody>
      </p:sp>
      <p:sp>
        <p:nvSpPr>
          <p:cNvPr id="117" name="Google Shape;117;gede490e3ad_0_39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dirty="0" smtClean="0"/>
              <a:t>	- pontuar o protagonismo do órgão publicador e auxílio da DCTA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pt-BR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dirty="0" smtClean="0"/>
              <a:t>	- comentar sobre a restrição das informações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pt-BR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dirty="0" smtClean="0"/>
              <a:t>	- 'bônus' = controle de versão (benefício de acompanhar integridade da base e visualizar validação automática online)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pt-BR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dirty="0" smtClean="0"/>
              <a:t>	</a:t>
            </a:r>
            <a:endParaRPr dirty="0"/>
          </a:p>
        </p:txBody>
      </p:sp>
      <p:sp>
        <p:nvSpPr>
          <p:cNvPr id="125" name="Google Shape;125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lide de Título">
  <p:cSld name="2_Slide de Títul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lide de Título">
  <p:cSld name="1_Slide de Título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20" name="Google Shape;20;p35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  <a:defRPr sz="2400" b="1" i="0" u="none" strike="noStrike" cap="none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Slide de Título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30721" y="6444209"/>
            <a:ext cx="229902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4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  <a:defRPr sz="2400" b="1" i="0" u="none" strike="noStrike" cap="none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34"/>
          <p:cNvSpPr txBox="1">
            <a:spLocks noGrp="1"/>
          </p:cNvSpPr>
          <p:nvPr>
            <p:ph type="body" idx="1"/>
          </p:nvPr>
        </p:nvSpPr>
        <p:spPr>
          <a:xfrm>
            <a:off x="545048" y="1570616"/>
            <a:ext cx="11083968" cy="4582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>
  <p:cSld name="Imagem com Legenda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6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  <a:defRPr sz="2400" b="1" i="0" u="none" strike="noStrike" cap="none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3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36"/>
          <p:cNvSpPr txBox="1">
            <a:spLocks noGrp="1"/>
          </p:cNvSpPr>
          <p:nvPr>
            <p:ph type="body" idx="1"/>
          </p:nvPr>
        </p:nvSpPr>
        <p:spPr>
          <a:xfrm>
            <a:off x="839788" y="987425"/>
            <a:ext cx="3932237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>
  <p:cSld name="Duas Partes de Conteúdo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7"/>
          <p:cNvSpPr txBox="1">
            <a:spLocks noGrp="1"/>
          </p:cNvSpPr>
          <p:nvPr>
            <p:ph type="body" idx="1"/>
          </p:nvPr>
        </p:nvSpPr>
        <p:spPr>
          <a:xfrm>
            <a:off x="838200" y="1172584"/>
            <a:ext cx="5181600" cy="5004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1" name="Google Shape;31;p37"/>
          <p:cNvSpPr txBox="1">
            <a:spLocks noGrp="1"/>
          </p:cNvSpPr>
          <p:nvPr>
            <p:ph type="body" idx="2"/>
          </p:nvPr>
        </p:nvSpPr>
        <p:spPr>
          <a:xfrm>
            <a:off x="6172200" y="1172584"/>
            <a:ext cx="5181600" cy="5004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2" name="Google Shape;32;p37"/>
          <p:cNvSpPr txBox="1"/>
          <p:nvPr/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</a:pPr>
            <a:r>
              <a:rPr lang="pt-BR" sz="2400" b="1" i="0" u="none" strike="noStrike" cap="none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rPr>
              <a:t>CLIQUE PARA EDITAR O TÍTULO MESTRE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>
  <p:cSld name="Comparaçã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5" name="Google Shape;35;p3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6" name="Google Shape;36;p3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7" name="Google Shape;37;p3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8" name="Google Shape;38;p38"/>
          <p:cNvSpPr txBox="1"/>
          <p:nvPr/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</a:pPr>
            <a:r>
              <a:rPr lang="pt-BR" sz="2400" b="1" i="0" u="none" strike="noStrike" cap="none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rPr>
              <a:t>CLIQUE PARA EDITAR O TÍTULO MESTRE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>
  <p:cSld name="Conteúdo com Legenda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1" name="Google Shape;41;p39"/>
          <p:cNvSpPr txBox="1">
            <a:spLocks noGrp="1"/>
          </p:cNvSpPr>
          <p:nvPr>
            <p:ph type="body" idx="2"/>
          </p:nvPr>
        </p:nvSpPr>
        <p:spPr>
          <a:xfrm>
            <a:off x="839788" y="987424"/>
            <a:ext cx="3932237" cy="488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2" name="Google Shape;42;p39"/>
          <p:cNvSpPr txBox="1"/>
          <p:nvPr/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</a:pPr>
            <a:r>
              <a:rPr lang="pt-BR" sz="2400" b="1" i="0" u="none" strike="noStrike" cap="none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rPr>
              <a:t>CLIQUE PARA EDITAR O TÍTULO MESTRE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>
  <p:cSld name="Título e Texto Vertical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0"/>
          <p:cNvSpPr txBox="1">
            <a:spLocks noGrp="1"/>
          </p:cNvSpPr>
          <p:nvPr>
            <p:ph type="body" idx="1"/>
          </p:nvPr>
        </p:nvSpPr>
        <p:spPr>
          <a:xfrm rot="5400000">
            <a:off x="3518507" y="-1658330"/>
            <a:ext cx="5154987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5" name="Google Shape;45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6" name="Google Shape;46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7" name="Google Shape;47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48" name="Google Shape;48;p40"/>
          <p:cNvSpPr txBox="1"/>
          <p:nvPr/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</a:pPr>
            <a:r>
              <a:rPr lang="pt-BR" sz="2400" b="1" i="0" u="none" strike="noStrike" cap="none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rPr>
              <a:t>CLIQUE PARA EDITAR O TÍTULO MESTRE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/>
          <p:nvPr/>
        </p:nvSpPr>
        <p:spPr>
          <a:xfrm>
            <a:off x="162259" y="1"/>
            <a:ext cx="12029740" cy="707464"/>
          </a:xfrm>
          <a:prstGeom prst="rect">
            <a:avLst/>
          </a:prstGeom>
          <a:solidFill>
            <a:srgbClr val="3B86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1" name="Google Shape;11;p32"/>
          <p:cNvSpPr/>
          <p:nvPr/>
        </p:nvSpPr>
        <p:spPr>
          <a:xfrm>
            <a:off x="162259" y="0"/>
            <a:ext cx="1003776" cy="707463"/>
          </a:xfrm>
          <a:prstGeom prst="rect">
            <a:avLst/>
          </a:prstGeom>
          <a:solidFill>
            <a:srgbClr val="8FBA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2" name="Google Shape;12;p32"/>
          <p:cNvSpPr/>
          <p:nvPr/>
        </p:nvSpPr>
        <p:spPr>
          <a:xfrm>
            <a:off x="0" y="0"/>
            <a:ext cx="162259" cy="707463"/>
          </a:xfrm>
          <a:prstGeom prst="rect">
            <a:avLst/>
          </a:prstGeom>
          <a:solidFill>
            <a:srgbClr val="27585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3" name="Google Shape;13;p32"/>
          <p:cNvSpPr/>
          <p:nvPr/>
        </p:nvSpPr>
        <p:spPr>
          <a:xfrm>
            <a:off x="0" y="6732210"/>
            <a:ext cx="9537405" cy="125790"/>
          </a:xfrm>
          <a:prstGeom prst="rect">
            <a:avLst/>
          </a:prstGeom>
          <a:solidFill>
            <a:srgbClr val="27585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4" name="Google Shape;14;p3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730721" y="6444209"/>
            <a:ext cx="229902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2"/>
          <p:cNvSpPr/>
          <p:nvPr/>
        </p:nvSpPr>
        <p:spPr>
          <a:xfrm>
            <a:off x="2448263" y="0"/>
            <a:ext cx="1843742" cy="707463"/>
          </a:xfrm>
          <a:prstGeom prst="rect">
            <a:avLst/>
          </a:prstGeom>
          <a:solidFill>
            <a:srgbClr val="8FBA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dos-mg/dados-mg.github.io/blob/erros-valiacao/erros-validacao/erros-comuns-validacao.md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pecs.frictionlessdata.io/data-package/#illustrative-structur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dos-mg/dados-mg.github.io/blob/main/setup-maquina-windows.md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dados.mg.gov.br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mg.gov.br/consulte/legislacao/completa/completa.html?tipo=DEC&amp;num=48383&amp;comp=&amp;ano=2022" TargetMode="External"/><Relationship Id="rId7" Type="http://schemas.openxmlformats.org/officeDocument/2006/relationships/hyperlink" Target="https://www.coronavirus-mg.com.br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ados.rs.gov.br/pages/aplicativos" TargetMode="External"/><Relationship Id="rId5" Type="http://schemas.openxmlformats.org/officeDocument/2006/relationships/hyperlink" Target="http://dados.recife.pe.gov.br/apps" TargetMode="External"/><Relationship Id="rId4" Type="http://schemas.openxmlformats.org/officeDocument/2006/relationships/hyperlink" Target="http://www.planalto.gov.br/ccivil_03/_ato2011-2014/2011/lei/l12527.htm#art8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5951651" y="752372"/>
            <a:ext cx="197528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mg.gov.br</a:t>
            </a:r>
            <a:endParaRPr sz="3200" b="0" i="0" u="none" strike="noStrike" cap="none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5" name="Google Shape;55;p1"/>
          <p:cNvSpPr/>
          <p:nvPr/>
        </p:nvSpPr>
        <p:spPr>
          <a:xfrm>
            <a:off x="718947" y="1624507"/>
            <a:ext cx="11048217" cy="4401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 u="none" strike="noStrike" cap="none">
                <a:solidFill>
                  <a:srgbClr val="1D4363"/>
                </a:solidFill>
                <a:latin typeface="Arial"/>
                <a:ea typeface="Arial"/>
                <a:cs typeface="Arial"/>
                <a:sym typeface="Arial"/>
              </a:rPr>
              <a:t>Abertura de Dados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0" i="0" u="none" strike="noStrike" cap="none">
              <a:solidFill>
                <a:srgbClr val="1D436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0" i="1" u="none" strike="noStrike" cap="none">
                <a:solidFill>
                  <a:srgbClr val="1D4363"/>
                </a:solidFill>
                <a:latin typeface="Arial"/>
                <a:ea typeface="Arial"/>
                <a:cs typeface="Arial"/>
                <a:sym typeface="Arial"/>
              </a:rPr>
              <a:t>Oficina hands-on</a:t>
            </a:r>
            <a:br>
              <a:rPr lang="pt-BR" sz="4000" b="0" i="1" u="none" strike="noStrike" cap="none">
                <a:solidFill>
                  <a:srgbClr val="1D4363"/>
                </a:solidFill>
                <a:latin typeface="Arial"/>
                <a:ea typeface="Arial"/>
                <a:cs typeface="Arial"/>
                <a:sym typeface="Arial"/>
              </a:rPr>
            </a:br>
            <a:endParaRPr sz="4000" b="0" i="1" u="none" strike="noStrike" cap="none">
              <a:solidFill>
                <a:srgbClr val="1D436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0" i="0" u="none" strike="noStrike" cap="none">
              <a:solidFill>
                <a:srgbClr val="1D436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Diretoria Central de Transparência Ativa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Controladoria Geral do Estado de Minas Gerais</a:t>
            </a:r>
            <a:endParaRPr sz="4000" b="0" i="0" u="none" strike="noStrike" cap="none">
              <a:solidFill>
                <a:srgbClr val="7F7F7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09f1f46ee_0_66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pt-BR" sz="2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Dicionário de Dados: Conjunto de dados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69" name="Google Shape;169;g1209f1f46ee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600" y="1078100"/>
            <a:ext cx="6467025" cy="501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1209f1f46ee_0_66"/>
          <p:cNvSpPr txBox="1"/>
          <p:nvPr/>
        </p:nvSpPr>
        <p:spPr>
          <a:xfrm>
            <a:off x="6963825" y="2367005"/>
            <a:ext cx="50193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 b="1"/>
              <a:t>Criação de pasta com ambiente python: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$ python -m venv venv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 b="1"/>
              <a:t>Ativação do ambiente python: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$ source venv/Scripts/activate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 b="1"/>
              <a:t>Instalação de Pacotes: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(venv) pip install dpckan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pt-BR" sz="2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Dicionário de Dados: </a:t>
            </a:r>
            <a:r>
              <a:rPr lang="pt-BR" sz="2800"/>
              <a:t>Descrição e Validação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8" name="Google Shape;178;p20"/>
          <p:cNvSpPr txBox="1"/>
          <p:nvPr/>
        </p:nvSpPr>
        <p:spPr>
          <a:xfrm>
            <a:off x="749026" y="848425"/>
            <a:ext cx="673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$ frictionless describe --yaml --type package data/* &gt; datapackage.yaml </a:t>
            </a:r>
            <a:endParaRPr b="1"/>
          </a:p>
        </p:txBody>
      </p:sp>
      <p:sp>
        <p:nvSpPr>
          <p:cNvPr id="179" name="Google Shape;179;p20"/>
          <p:cNvSpPr txBox="1"/>
          <p:nvPr/>
        </p:nvSpPr>
        <p:spPr>
          <a:xfrm>
            <a:off x="7481625" y="2705925"/>
            <a:ext cx="34659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/>
              <a:t>Yaml: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Melhora experiência do usuário na hora de documentar.</a:t>
            </a:r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805" y="1151332"/>
            <a:ext cx="5391540" cy="554098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Validação dos dados - Erros comuns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6" name="Google Shape;186;p23"/>
          <p:cNvSpPr/>
          <p:nvPr/>
        </p:nvSpPr>
        <p:spPr>
          <a:xfrm>
            <a:off x="1439056" y="1046986"/>
            <a:ext cx="8585294" cy="550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1</a:t>
            </a:r>
            <a:r>
              <a:rPr lang="pt-BR" sz="1800" b="0" i="0" u="none" strike="noStrike" cap="none" dirty="0">
                <a:solidFill>
                  <a:srgbClr val="000000"/>
                </a:solidFill>
                <a:sym typeface="Arial"/>
              </a:rPr>
              <a:t>. Nome (`</a:t>
            </a:r>
            <a:r>
              <a:rPr lang="pt-BR" sz="1800" b="0" i="0" u="none" strike="noStrike" cap="none" dirty="0" err="1">
                <a:solidFill>
                  <a:srgbClr val="000000"/>
                </a:solidFill>
                <a:sym typeface="Arial"/>
              </a:rPr>
              <a:t>name</a:t>
            </a:r>
            <a:r>
              <a:rPr lang="pt-BR" sz="1800" b="0" i="0" u="none" strike="noStrike" cap="none" dirty="0">
                <a:solidFill>
                  <a:srgbClr val="000000"/>
                </a:solidFill>
                <a:sym typeface="Arial"/>
              </a:rPr>
              <a:t>`) do recurso contém caracteres fora das especificações permitidas</a:t>
            </a:r>
            <a:endParaRPr sz="18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2</a:t>
            </a:r>
            <a:r>
              <a:rPr lang="pt-BR" sz="1800" b="0" i="0" u="none" strike="noStrike" cap="none" dirty="0">
                <a:solidFill>
                  <a:srgbClr val="000000"/>
                </a:solidFill>
                <a:sym typeface="Arial"/>
              </a:rPr>
              <a:t>. O caminho (`path`) </a:t>
            </a:r>
            <a:r>
              <a:rPr lang="pt-BR" sz="1800" b="0" i="0" u="none" strike="noStrike" cap="none" dirty="0" smtClean="0">
                <a:solidFill>
                  <a:srgbClr val="000000"/>
                </a:solidFill>
                <a:sym typeface="Arial"/>
              </a:rPr>
              <a:t>incorreto</a:t>
            </a:r>
            <a:endParaRPr sz="18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3</a:t>
            </a:r>
            <a:r>
              <a:rPr lang="pt-BR" sz="1800" b="0" i="0" u="none" strike="noStrike" cap="none" dirty="0" smtClean="0">
                <a:solidFill>
                  <a:srgbClr val="000000"/>
                </a:solidFill>
                <a:sym typeface="Arial"/>
              </a:rPr>
              <a:t>. </a:t>
            </a:r>
            <a:r>
              <a:rPr lang="pt-BR" sz="1800" b="0" i="0" u="none" strike="noStrike" cap="none" dirty="0">
                <a:solidFill>
                  <a:srgbClr val="000000"/>
                </a:solidFill>
                <a:sym typeface="Arial"/>
              </a:rPr>
              <a:t>Divergências de características dos dados no `</a:t>
            </a:r>
            <a:r>
              <a:rPr lang="pt-BR" sz="1800" b="0" i="0" u="none" strike="noStrike" cap="none" dirty="0" err="1">
                <a:solidFill>
                  <a:srgbClr val="000000"/>
                </a:solidFill>
                <a:sym typeface="Arial"/>
              </a:rPr>
              <a:t>datapackage.json</a:t>
            </a:r>
            <a:r>
              <a:rPr lang="pt-BR" sz="1800" b="0" i="0" u="none" strike="noStrike" cap="none" dirty="0">
                <a:solidFill>
                  <a:srgbClr val="000000"/>
                </a:solidFill>
                <a:sym typeface="Arial"/>
              </a:rPr>
              <a:t>`</a:t>
            </a:r>
            <a:endParaRPr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número decimal/porcentagem (</a:t>
            </a:r>
            <a:r>
              <a:rPr lang="pt-BR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string</a:t>
            </a:r>
            <a:r>
              <a:rPr lang="pt-BR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X </a:t>
            </a:r>
            <a:r>
              <a:rPr lang="pt-BR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number</a:t>
            </a:r>
            <a:r>
              <a:rPr lang="pt-BR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formatos de data</a:t>
            </a:r>
            <a:endParaRPr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dado obrigatório ausente</a:t>
            </a:r>
            <a:endParaRPr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valor fora da faixa</a:t>
            </a:r>
            <a:endParaRPr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lang="pt-BR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Arquivo de dados sem </a:t>
            </a:r>
            <a:r>
              <a:rPr lang="pt-BR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encoding</a:t>
            </a:r>
            <a:endParaRPr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5</a:t>
            </a:r>
            <a:r>
              <a:rPr lang="pt-BR" sz="1800" b="0" i="0" u="none" strike="noStrike" cap="none" dirty="0" smtClean="0">
                <a:solidFill>
                  <a:srgbClr val="000000"/>
                </a:solidFill>
                <a:sym typeface="Arial"/>
              </a:rPr>
              <a:t>. </a:t>
            </a:r>
            <a:r>
              <a:rPr lang="pt-BR" sz="1800" b="0" i="0" u="none" strike="noStrike" cap="none" dirty="0" err="1">
                <a:solidFill>
                  <a:srgbClr val="000000"/>
                </a:solidFill>
                <a:sym typeface="Arial"/>
              </a:rPr>
              <a:t>Datapackage</a:t>
            </a:r>
            <a:r>
              <a:rPr lang="pt-BR" sz="1800" b="0" i="0" u="none" strike="noStrike" cap="none" dirty="0">
                <a:solidFill>
                  <a:srgbClr val="000000"/>
                </a:solidFill>
                <a:sym typeface="Arial"/>
              </a:rPr>
              <a:t> sem a propriedade `</a:t>
            </a:r>
            <a:r>
              <a:rPr lang="pt-BR" sz="1800" b="0" i="0" u="none" strike="noStrike" cap="none" dirty="0" err="1">
                <a:solidFill>
                  <a:srgbClr val="000000"/>
                </a:solidFill>
                <a:sym typeface="Arial"/>
              </a:rPr>
              <a:t>owner-org</a:t>
            </a:r>
            <a:r>
              <a:rPr lang="pt-BR" sz="1800" b="0" i="0" u="none" strike="noStrike" cap="none" dirty="0">
                <a:solidFill>
                  <a:srgbClr val="000000"/>
                </a:solidFill>
                <a:sym typeface="Arial"/>
              </a:rPr>
              <a:t>` obrigatória </a:t>
            </a:r>
            <a:r>
              <a:rPr lang="pt-BR" sz="1800" dirty="0"/>
              <a:t>para utilização </a:t>
            </a:r>
            <a:r>
              <a:rPr lang="pt-BR" sz="1800" dirty="0" err="1" smtClean="0"/>
              <a:t>dpckan</a:t>
            </a:r>
            <a:endParaRPr lang="pt-BR" sz="1800" dirty="0" smtClean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 smtClean="0"/>
          </a:p>
          <a:p>
            <a:pPr lvl="0"/>
            <a:r>
              <a:rPr lang="pt-BR" sz="1600" dirty="0">
                <a:hlinkClick r:id="rId3"/>
              </a:rPr>
              <a:t>https://</a:t>
            </a:r>
            <a:r>
              <a:rPr lang="pt-BR" sz="1600" dirty="0" smtClean="0">
                <a:hlinkClick r:id="rId3"/>
              </a:rPr>
              <a:t>github.com/dados-mg/dados-mg.github.io/blob/erros-valiacao/erros-validacao/erros-comuns-validacao.md</a:t>
            </a:r>
            <a:endParaRPr lang="pt-BR" sz="1600" dirty="0" smtClean="0"/>
          </a:p>
          <a:p>
            <a:pPr lvl="0"/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209f1f46ee_0_89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pt-BR" sz="2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Dicionário de Dados: </a:t>
            </a:r>
            <a:r>
              <a:rPr lang="pt-BR" sz="2800"/>
              <a:t>Descrição e Validação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3" name="Google Shape;193;g1209f1f46ee_0_89"/>
          <p:cNvSpPr txBox="1"/>
          <p:nvPr/>
        </p:nvSpPr>
        <p:spPr>
          <a:xfrm>
            <a:off x="5705758" y="2146933"/>
            <a:ext cx="6693096" cy="3662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 lang="pt-BR" dirty="0" smtClean="0"/>
          </a:p>
          <a:p>
            <a:endParaRPr lang="pt-BR" dirty="0"/>
          </a:p>
          <a:p>
            <a:r>
              <a:rPr lang="en-US" sz="1800" b="1" dirty="0" smtClean="0"/>
              <a:t>$ </a:t>
            </a:r>
            <a:r>
              <a:rPr lang="en-US" sz="1800" b="1" dirty="0"/>
              <a:t>frictionless describe --type </a:t>
            </a:r>
            <a:r>
              <a:rPr lang="en-US" sz="1800" b="1" dirty="0" smtClean="0"/>
              <a:t>package </a:t>
            </a:r>
            <a:r>
              <a:rPr lang="en-US" sz="1800" b="1" dirty="0"/>
              <a:t>--</a:t>
            </a:r>
            <a:r>
              <a:rPr lang="en-US" sz="1800" b="1" dirty="0" err="1"/>
              <a:t>json</a:t>
            </a:r>
            <a:r>
              <a:rPr lang="en-US" sz="1800" b="1" dirty="0"/>
              <a:t> </a:t>
            </a:r>
            <a:r>
              <a:rPr lang="en-US" sz="1800" b="1" dirty="0" err="1"/>
              <a:t>datapackage.yaml</a:t>
            </a:r>
            <a:r>
              <a:rPr lang="en-US" sz="1800" b="1" dirty="0"/>
              <a:t> &gt; datapackage.json</a:t>
            </a:r>
          </a:p>
          <a:p>
            <a:endParaRPr lang="pt-BR" sz="1800" b="1" dirty="0" smtClean="0"/>
          </a:p>
          <a:p>
            <a:endParaRPr lang="pt-BR" sz="1800" b="1" dirty="0"/>
          </a:p>
          <a:p>
            <a:r>
              <a:rPr lang="pt-BR" sz="1800" b="1" dirty="0" smtClean="0"/>
              <a:t>$ </a:t>
            </a:r>
            <a:r>
              <a:rPr lang="pt-BR" sz="1800" b="1" dirty="0" err="1"/>
              <a:t>frictionless</a:t>
            </a:r>
            <a:r>
              <a:rPr lang="pt-BR" sz="1800" b="1" dirty="0"/>
              <a:t> </a:t>
            </a:r>
            <a:r>
              <a:rPr lang="pt-BR" sz="1800" b="1" dirty="0" err="1"/>
              <a:t>validate</a:t>
            </a:r>
            <a:r>
              <a:rPr lang="pt-BR" sz="1800" b="1" dirty="0"/>
              <a:t> </a:t>
            </a:r>
            <a:r>
              <a:rPr lang="pt-BR" sz="1800" b="1" dirty="0" err="1"/>
              <a:t>datapackage.json</a:t>
            </a:r>
            <a:endParaRPr lang="pt-BR" sz="1800" b="1" dirty="0"/>
          </a:p>
          <a:p>
            <a:r>
              <a:rPr lang="pt-BR" sz="1800" b="1" dirty="0"/>
              <a:t># -----</a:t>
            </a:r>
          </a:p>
          <a:p>
            <a:r>
              <a:rPr lang="pt-BR" sz="1800" b="1" dirty="0"/>
              <a:t># </a:t>
            </a:r>
            <a:r>
              <a:rPr lang="pt-BR" sz="1800" b="1" dirty="0" err="1"/>
              <a:t>valid</a:t>
            </a:r>
            <a:r>
              <a:rPr lang="pt-BR" sz="1800" b="1" dirty="0"/>
              <a:t>: data/feminicidio-2018-01-2021-10.csv</a:t>
            </a:r>
          </a:p>
          <a:p>
            <a:r>
              <a:rPr lang="pt-BR" sz="1800" b="1" dirty="0"/>
              <a:t># -----</a:t>
            </a:r>
          </a:p>
          <a:p>
            <a:r>
              <a:rPr lang="pt-BR" sz="1800" b="1" dirty="0"/>
              <a:t># -----</a:t>
            </a:r>
          </a:p>
          <a:p>
            <a:r>
              <a:rPr lang="pt-BR" sz="1800" b="1" dirty="0"/>
              <a:t># </a:t>
            </a:r>
            <a:r>
              <a:rPr lang="pt-BR" sz="1800" b="1" dirty="0" err="1"/>
              <a:t>valid</a:t>
            </a:r>
            <a:r>
              <a:rPr lang="pt-BR" sz="1800" b="1" dirty="0"/>
              <a:t>: data/violencia-contra-mulher-2018-01-2021-10.csv</a:t>
            </a:r>
          </a:p>
          <a:p>
            <a:r>
              <a:rPr lang="pt-BR" sz="1800" b="1" dirty="0"/>
              <a:t># -----</a:t>
            </a:r>
          </a:p>
        </p:txBody>
      </p:sp>
      <p:pic>
        <p:nvPicPr>
          <p:cNvPr id="195" name="Google Shape;195;g1209f1f46ee_0_8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846" y="839000"/>
            <a:ext cx="10923825" cy="1454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33600"/>
            <a:ext cx="5543550" cy="4724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de490e3ad_0_4283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Controle de Versão e Validação automática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0" name="Google Shape;210;gede490e3ad_0_4283"/>
          <p:cNvSpPr txBox="1"/>
          <p:nvPr/>
        </p:nvSpPr>
        <p:spPr>
          <a:xfrm>
            <a:off x="0" y="5871982"/>
            <a:ext cx="11602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 dirty="0">
                <a:solidFill>
                  <a:schemeClr val="hlink"/>
                </a:solidFill>
                <a:hlinkClick r:id="rId3"/>
              </a:rPr>
              <a:t>SETUP E CONFIGURAÇÃO DE FERRAMENTAS PARA FAZER A ETAPA DE VALIDAÇÃO AUTOMÁTICA DE DADOS X METADADOS</a:t>
            </a:r>
            <a:endParaRPr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10" y="851637"/>
            <a:ext cx="11102090" cy="484650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de490e3ad_0_4268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Catalogação - CKAN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81" y="677800"/>
            <a:ext cx="10485776" cy="569408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"/>
          <p:cNvSpPr txBox="1"/>
          <p:nvPr/>
        </p:nvSpPr>
        <p:spPr>
          <a:xfrm>
            <a:off x="5951651" y="752372"/>
            <a:ext cx="19752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mg.gov.br</a:t>
            </a:r>
            <a:endParaRPr sz="3200" b="0" i="0" u="none" strike="noStrike" cap="none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25" name="Google Shape;225;p24"/>
          <p:cNvSpPr/>
          <p:nvPr/>
        </p:nvSpPr>
        <p:spPr>
          <a:xfrm>
            <a:off x="4133750" y="2080750"/>
            <a:ext cx="7611000" cy="25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1" i="0" u="none" strike="noStrike" cap="none">
              <a:solidFill>
                <a:srgbClr val="1D436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pt-BR" sz="4100" b="1" i="0" u="none" strike="noStrike" cap="none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Próximos passos</a:t>
            </a:r>
            <a:endParaRPr sz="4100" b="1" i="0" u="none" strike="noStrike" cap="none">
              <a:solidFill>
                <a:srgbClr val="1D436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endParaRPr sz="4100" b="1" i="0" u="none" strike="noStrike" cap="none">
              <a:solidFill>
                <a:srgbClr val="1D436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26" name="Google Shape;22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8925" y="1231050"/>
            <a:ext cx="4242050" cy="42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5"/>
          <p:cNvSpPr txBox="1">
            <a:spLocks noGrp="1"/>
          </p:cNvSpPr>
          <p:nvPr>
            <p:ph type="title"/>
          </p:nvPr>
        </p:nvSpPr>
        <p:spPr>
          <a:xfrm>
            <a:off x="4496696" y="-8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Próximos passos</a:t>
            </a:r>
            <a:endParaRPr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9357325" y="1165225"/>
            <a:ext cx="2834700" cy="57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335325" y="1553875"/>
            <a:ext cx="3816900" cy="1359600"/>
          </a:xfrm>
          <a:prstGeom prst="chevron">
            <a:avLst>
              <a:gd name="adj" fmla="val 50000"/>
            </a:avLst>
          </a:prstGeom>
          <a:solidFill>
            <a:srgbClr val="CC412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       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5390225" y="1222225"/>
            <a:ext cx="3995100" cy="1815300"/>
          </a:xfrm>
          <a:prstGeom prst="chevron">
            <a:avLst>
              <a:gd name="adj" fmla="val 50000"/>
            </a:avLst>
          </a:prstGeom>
          <a:solidFill>
            <a:srgbClr val="E0666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pt-BR"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Testes em homologação e   solicitação de criação de usuário em produção</a:t>
            </a: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5"/>
          <p:cNvSpPr/>
          <p:nvPr/>
        </p:nvSpPr>
        <p:spPr>
          <a:xfrm>
            <a:off x="2555125" y="1222225"/>
            <a:ext cx="3890100" cy="1815300"/>
          </a:xfrm>
          <a:prstGeom prst="chevron">
            <a:avLst>
              <a:gd name="adj" fmla="val 50000"/>
            </a:avLst>
          </a:prstGeom>
          <a:solidFill>
            <a:srgbClr val="CC412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      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5"/>
          <p:cNvSpPr/>
          <p:nvPr/>
        </p:nvSpPr>
        <p:spPr>
          <a:xfrm>
            <a:off x="0" y="1222225"/>
            <a:ext cx="3462300" cy="1815300"/>
          </a:xfrm>
          <a:prstGeom prst="homePlate">
            <a:avLst>
              <a:gd name="adj" fmla="val 50000"/>
            </a:avLst>
          </a:prstGeom>
          <a:solidFill>
            <a:srgbClr val="A61C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Escolha das bases prioritárias e transformação para bases tabulares abertas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5"/>
          <p:cNvSpPr txBox="1"/>
          <p:nvPr/>
        </p:nvSpPr>
        <p:spPr>
          <a:xfrm>
            <a:off x="3002016" y="1541403"/>
            <a:ext cx="33957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Setup das máquinas para validação dos dicionários de dados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5"/>
          <p:cNvSpPr/>
          <p:nvPr/>
        </p:nvSpPr>
        <p:spPr>
          <a:xfrm>
            <a:off x="7710140" y="3272000"/>
            <a:ext cx="4559700" cy="3123300"/>
          </a:xfrm>
          <a:prstGeom prst="chevron">
            <a:avLst>
              <a:gd name="adj" fmla="val 50000"/>
            </a:avLst>
          </a:prstGeom>
          <a:solidFill>
            <a:srgbClr val="F4CCC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pt-BR" sz="19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Reunião de publicação da base de dados inicial e </a:t>
            </a:r>
            <a:r>
              <a:rPr lang="pt-BR" sz="1900">
                <a:solidFill>
                  <a:srgbClr val="002060"/>
                </a:solidFill>
              </a:rPr>
              <a:t>criação de usuários</a:t>
            </a:r>
            <a:r>
              <a:rPr lang="pt-BR" sz="19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PdA</a:t>
            </a:r>
            <a:endParaRPr sz="19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5"/>
          <p:cNvSpPr/>
          <p:nvPr/>
        </p:nvSpPr>
        <p:spPr>
          <a:xfrm>
            <a:off x="0" y="3064410"/>
            <a:ext cx="7620000" cy="891978"/>
          </a:xfrm>
          <a:prstGeom prst="homePlate">
            <a:avLst>
              <a:gd name="adj" fmla="val 50000"/>
            </a:avLst>
          </a:prstGeom>
          <a:solidFill>
            <a:srgbClr val="BF9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pt-BR" sz="22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Dicionário de dados</a:t>
            </a:r>
            <a:endParaRPr sz="21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" name="Google Shape;241;p25"/>
          <p:cNvSpPr/>
          <p:nvPr/>
        </p:nvSpPr>
        <p:spPr>
          <a:xfrm>
            <a:off x="24461" y="5740344"/>
            <a:ext cx="7595539" cy="891978"/>
          </a:xfrm>
          <a:prstGeom prst="chevron">
            <a:avLst>
              <a:gd name="adj" fmla="val 50000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2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Catalogação</a:t>
            </a:r>
            <a:endParaRPr sz="22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42" name="Google Shape;242;p25"/>
          <p:cNvSpPr/>
          <p:nvPr/>
        </p:nvSpPr>
        <p:spPr>
          <a:xfrm>
            <a:off x="0" y="3956388"/>
            <a:ext cx="7620000" cy="891978"/>
          </a:xfrm>
          <a:prstGeom prst="homePlate">
            <a:avLst>
              <a:gd name="adj" fmla="val 50000"/>
            </a:avLst>
          </a:prstGeom>
          <a:solidFill>
            <a:srgbClr val="BF9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385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2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Validação dos dados</a:t>
            </a:r>
            <a:endParaRPr sz="22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43" name="Google Shape;243;p25"/>
          <p:cNvSpPr/>
          <p:nvPr/>
        </p:nvSpPr>
        <p:spPr>
          <a:xfrm>
            <a:off x="12230" y="4848366"/>
            <a:ext cx="7607770" cy="891978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2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Controle de versão</a:t>
            </a:r>
            <a:endParaRPr sz="22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"/>
          <p:cNvSpPr txBox="1">
            <a:spLocks noGrp="1"/>
          </p:cNvSpPr>
          <p:nvPr>
            <p:ph type="title"/>
          </p:nvPr>
        </p:nvSpPr>
        <p:spPr>
          <a:xfrm>
            <a:off x="1942487" y="1274505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4900">
                <a:solidFill>
                  <a:srgbClr val="A61C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Obrigado!</a:t>
            </a:r>
            <a:endParaRPr sz="4900">
              <a:solidFill>
                <a:srgbClr val="A61C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50" name="Google Shape;250;p31"/>
          <p:cNvSpPr txBox="1">
            <a:spLocks noGrp="1"/>
          </p:cNvSpPr>
          <p:nvPr>
            <p:ph type="body" idx="1"/>
          </p:nvPr>
        </p:nvSpPr>
        <p:spPr>
          <a:xfrm>
            <a:off x="606501" y="4962081"/>
            <a:ext cx="11084100" cy="24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90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</a:pPr>
            <a:endParaRPr>
              <a:solidFill>
                <a:srgbClr val="172B4D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</a:pPr>
            <a:r>
              <a:rPr lang="pt-BR" sz="3600" u="sng">
                <a:solidFill>
                  <a:schemeClr val="hlink"/>
                </a:solidFill>
                <a:hlinkClick r:id="rId3"/>
              </a:rPr>
              <a:t>dados.mg.gov.br</a:t>
            </a:r>
            <a:endParaRPr sz="360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</a:pPr>
            <a:r>
              <a:rPr lang="pt-BR" sz="3600"/>
              <a:t>transparencia@cge.mg.gov.br</a:t>
            </a:r>
            <a:endParaRPr sz="3600"/>
          </a:p>
        </p:txBody>
      </p:sp>
      <p:sp>
        <p:nvSpPr>
          <p:cNvPr id="251" name="Google Shape;251;p31"/>
          <p:cNvSpPr/>
          <p:nvPr/>
        </p:nvSpPr>
        <p:spPr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17450" tIns="0" rIns="1745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66519" y="1695999"/>
            <a:ext cx="4901609" cy="3676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"/>
          <p:cNvSpPr txBox="1"/>
          <p:nvPr/>
        </p:nvSpPr>
        <p:spPr>
          <a:xfrm>
            <a:off x="5951651" y="752372"/>
            <a:ext cx="197528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mg.gov.br</a:t>
            </a:r>
            <a:endParaRPr sz="3200" b="0" i="0" u="none" strike="noStrike" cap="none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62" name="Google Shape;6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700" y="1816975"/>
            <a:ext cx="3656100" cy="39041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6"/>
          <p:cNvSpPr/>
          <p:nvPr/>
        </p:nvSpPr>
        <p:spPr>
          <a:xfrm>
            <a:off x="3981625" y="2031275"/>
            <a:ext cx="7611000" cy="25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1" i="0" u="none" strike="noStrike" cap="none">
              <a:solidFill>
                <a:srgbClr val="1D436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pt-BR" sz="4100" b="1" i="0" u="none" strike="noStrike" cap="none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Comic Sans MS"/>
              </a:rPr>
              <a:t>Retomando...</a:t>
            </a:r>
            <a:endParaRPr sz="15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1D436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pt-BR" sz="3300">
                <a:solidFill>
                  <a:srgbClr val="BF9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… Princípios e Diretrizes</a:t>
            </a:r>
            <a:endParaRPr sz="3300">
              <a:solidFill>
                <a:srgbClr val="BF9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300">
              <a:solidFill>
                <a:srgbClr val="BF9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209f1f46ee_0_104"/>
          <p:cNvSpPr/>
          <p:nvPr/>
        </p:nvSpPr>
        <p:spPr>
          <a:xfrm>
            <a:off x="0" y="-268986"/>
            <a:ext cx="35400" cy="537900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17450" tIns="0" rIns="1745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g1209f1f46ee_0_104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Arial Narrow"/>
              <a:buNone/>
            </a:pP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Contexto Normativo</a:t>
            </a:r>
            <a:r>
              <a:rPr lang="pt-BR" sz="27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7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1" name="Google Shape;71;g1209f1f46ee_0_104"/>
          <p:cNvSpPr txBox="1"/>
          <p:nvPr/>
        </p:nvSpPr>
        <p:spPr>
          <a:xfrm>
            <a:off x="5008500" y="760300"/>
            <a:ext cx="70311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2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Lei Federal nº 14.129/2021 - </a:t>
            </a:r>
            <a:r>
              <a:rPr lang="pt-BR" sz="2200" b="1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art. 4º</a:t>
            </a:r>
            <a:endParaRPr sz="2200" b="1" i="0" u="none" strike="noStrike" cap="non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200" b="0" i="0" u="sng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Decreto Estadual 48383, de 18/03/2022</a:t>
            </a:r>
            <a:endParaRPr sz="2200" b="0" i="0" u="none" strike="noStrike" cap="non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2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Resolução CGE nº 20/2014 - </a:t>
            </a:r>
            <a:r>
              <a:rPr lang="pt-BR" sz="2200" b="1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art. 2º, VI</a:t>
            </a:r>
            <a:r>
              <a:rPr lang="pt-BR" sz="22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pt-BR" sz="2200" b="1" i="0" u="none" strike="noStrike" cap="none">
                <a:solidFill>
                  <a:srgbClr val="172B4D"/>
                </a:solidFill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 </a:t>
            </a:r>
            <a:endParaRPr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g1209f1f46ee_0_104"/>
          <p:cNvSpPr/>
          <p:nvPr/>
        </p:nvSpPr>
        <p:spPr>
          <a:xfrm>
            <a:off x="6813000" y="2274083"/>
            <a:ext cx="5379000" cy="1071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g1209f1f46ee_0_104"/>
          <p:cNvSpPr/>
          <p:nvPr/>
        </p:nvSpPr>
        <p:spPr>
          <a:xfrm>
            <a:off x="119525" y="2420850"/>
            <a:ext cx="2319000" cy="1879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2719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1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dados públicos </a:t>
            </a:r>
            <a:endParaRPr sz="2100" b="1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g1209f1f46ee_0_104"/>
          <p:cNvSpPr/>
          <p:nvPr/>
        </p:nvSpPr>
        <p:spPr>
          <a:xfrm>
            <a:off x="4143951" y="2420850"/>
            <a:ext cx="2319000" cy="1879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2719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 sz="21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estruturados em formato aberto </a:t>
            </a:r>
            <a:endParaRPr sz="2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g1209f1f46ee_0_104"/>
          <p:cNvSpPr/>
          <p:nvPr/>
        </p:nvSpPr>
        <p:spPr>
          <a:xfrm>
            <a:off x="4079125" y="4463551"/>
            <a:ext cx="2318400" cy="1879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2719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disponibilizados sob licença aberta 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g1209f1f46ee_0_104"/>
          <p:cNvSpPr/>
          <p:nvPr/>
        </p:nvSpPr>
        <p:spPr>
          <a:xfrm>
            <a:off x="119525" y="4540028"/>
            <a:ext cx="2319000" cy="1879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2719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1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processáveis por máquina </a:t>
            </a:r>
            <a:endParaRPr sz="2100" b="1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g1209f1f46ee_0_104"/>
          <p:cNvSpPr/>
          <p:nvPr/>
        </p:nvSpPr>
        <p:spPr>
          <a:xfrm>
            <a:off x="2118000" y="3464200"/>
            <a:ext cx="2319000" cy="1879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2719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referenciados na rede mundial de computadores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g1209f1f46ee_0_104"/>
          <p:cNvSpPr/>
          <p:nvPr/>
        </p:nvSpPr>
        <p:spPr>
          <a:xfrm>
            <a:off x="2118000" y="1359625"/>
            <a:ext cx="2319000" cy="1879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2719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representados em meio digital 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g1209f1f46ee_0_104"/>
          <p:cNvSpPr/>
          <p:nvPr/>
        </p:nvSpPr>
        <p:spPr>
          <a:xfrm>
            <a:off x="6813000" y="3009100"/>
            <a:ext cx="5246400" cy="270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200" b="0" i="0" u="none" strike="noStrike" cap="none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Q</a:t>
            </a:r>
            <a:r>
              <a:rPr lang="pt-BR" sz="2400" b="0" i="0" u="none" strike="noStrike" cap="none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ue permita sua livre reutilização, consumo ou cruzamento em apps digitais desenvolvidas pela sociedade.</a:t>
            </a:r>
            <a:endParaRPr sz="2400" b="0" i="0" u="none" strike="noStrike" cap="none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Exemplos: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i="0" u="sng" strike="noStrike" cap="none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http://dados.recife.pe.gov.br/apps</a:t>
            </a:r>
            <a:endParaRPr sz="2400" b="0" i="0" u="none" strike="noStrike" cap="none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i="0" u="sng" strike="noStrike" cap="none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  <a:hlinkClick r:id="rId6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https://dados.rs.gov.br/pages/aplicativos</a:t>
            </a:r>
            <a:endParaRPr sz="2400" b="0" i="0" u="none" strike="noStrike" cap="none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200" b="0" i="0" u="sng" strike="noStrike" cap="none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  <a:hlinkClick r:id="rId7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https://www.coronavirus-mg.com.br/</a:t>
            </a:r>
            <a:endParaRPr sz="2200" b="0" i="0" u="none" strike="noStrike" cap="none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80" name="Google Shape;80;g1209f1f46ee_0_104"/>
          <p:cNvSpPr/>
          <p:nvPr/>
        </p:nvSpPr>
        <p:spPr>
          <a:xfrm>
            <a:off x="6519625" y="3951050"/>
            <a:ext cx="865500" cy="40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2" descr="Aviso estrutura de tópico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5700" y="1052767"/>
            <a:ext cx="603504" cy="60350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2"/>
          <p:cNvSpPr/>
          <p:nvPr/>
        </p:nvSpPr>
        <p:spPr>
          <a:xfrm>
            <a:off x="4508878" y="112475"/>
            <a:ext cx="7609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Princípios e diretrizes – formatos </a:t>
            </a:r>
            <a:endParaRPr sz="1800" b="0" i="0" u="none" strike="noStrike" cap="non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88" name="Google Shape;88;p12"/>
          <p:cNvGrpSpPr/>
          <p:nvPr/>
        </p:nvGrpSpPr>
        <p:grpSpPr>
          <a:xfrm>
            <a:off x="10157266" y="4736548"/>
            <a:ext cx="1615698" cy="1615698"/>
            <a:chOff x="9945051" y="2670727"/>
            <a:chExt cx="1615698" cy="1615698"/>
          </a:xfrm>
        </p:grpSpPr>
        <p:pic>
          <p:nvPicPr>
            <p:cNvPr id="89" name="Google Shape;89;p12" descr="Papel com preenchimento sólido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945051" y="2670727"/>
              <a:ext cx="1615698" cy="16156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" name="Google Shape;90;p12"/>
            <p:cNvSpPr txBox="1"/>
            <p:nvPr/>
          </p:nvSpPr>
          <p:spPr>
            <a:xfrm>
              <a:off x="10457100" y="3478576"/>
              <a:ext cx="836400" cy="369300"/>
            </a:xfrm>
            <a:prstGeom prst="rect">
              <a:avLst/>
            </a:prstGeom>
            <a:solidFill>
              <a:srgbClr val="AEABAB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pt-BR" sz="1800" b="1" i="0" u="none" strike="noStrike" cap="none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.CSV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" name="Google Shape;93;p12"/>
          <p:cNvSpPr/>
          <p:nvPr/>
        </p:nvSpPr>
        <p:spPr>
          <a:xfrm rot="5400000">
            <a:off x="8690852" y="4884830"/>
            <a:ext cx="974361" cy="1319134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00" y="2380294"/>
            <a:ext cx="7196939" cy="3971952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3501" y="737562"/>
            <a:ext cx="5950182" cy="39989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/>
          <p:nvPr/>
        </p:nvSpPr>
        <p:spPr>
          <a:xfrm>
            <a:off x="4508878" y="112475"/>
            <a:ext cx="7609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Princípios e diretrizes – formatos </a:t>
            </a:r>
            <a:endParaRPr sz="1800" b="0" i="0" u="none" strike="noStrike" cap="non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 rotWithShape="1">
          <a:blip r:embed="rId3">
            <a:alphaModFix/>
          </a:blip>
          <a:srcRect b="41338"/>
          <a:stretch/>
        </p:blipFill>
        <p:spPr>
          <a:xfrm>
            <a:off x="236500" y="843500"/>
            <a:ext cx="5063075" cy="32664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1" name="Google Shape;101;p17"/>
          <p:cNvGraphicFramePr/>
          <p:nvPr/>
        </p:nvGraphicFramePr>
        <p:xfrm>
          <a:off x="482772" y="4044365"/>
          <a:ext cx="4816800" cy="2571900"/>
        </p:xfrm>
        <a:graphic>
          <a:graphicData uri="http://schemas.openxmlformats.org/drawingml/2006/table">
            <a:tbl>
              <a:tblPr firstRow="1" bandRow="1">
                <a:noFill/>
                <a:tableStyleId>{2AC5570B-3B06-4863-A131-5A5220B74259}</a:tableStyleId>
              </a:tblPr>
              <a:tblGrid>
                <a:gridCol w="120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4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2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strike="noStrike" cap="none"/>
                        <a:t>VARIÁVEL 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strike="noStrike" cap="none"/>
                        <a:t>VARIÁVEL 2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strike="noStrike" cap="none"/>
                        <a:t>VARIÁVEL 3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2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strike="noStrike" cap="none"/>
                        <a:t>EVENTO 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strike="noStrike" cap="none"/>
                        <a:t>valor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strike="noStrike" cap="none"/>
                        <a:t>valor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strike="noStrike" cap="none"/>
                        <a:t>valor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2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strike="noStrike" cap="none"/>
                        <a:t>EVENTO 2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strike="noStrike" cap="none"/>
                        <a:t>valor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strike="noStrike" cap="none"/>
                        <a:t>valor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strike="noStrike" cap="none"/>
                        <a:t>valor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strike="noStrike" cap="none"/>
                        <a:t>EVENTO 3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strike="noStrike" cap="none"/>
                        <a:t>valor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strike="noStrike" cap="none"/>
                        <a:t>valor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strike="noStrike" cap="none"/>
                        <a:t>valor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844" y="998390"/>
            <a:ext cx="5576858" cy="5101574"/>
          </a:xfrm>
          <a:prstGeom prst="rect">
            <a:avLst/>
          </a:prstGeom>
        </p:spPr>
      </p:pic>
      <p:pic>
        <p:nvPicPr>
          <p:cNvPr id="8" name="Google Shape;10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96525" y="4775989"/>
            <a:ext cx="1895475" cy="13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6" descr="Aviso estrutura de tópico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5700" y="1052767"/>
            <a:ext cx="603504" cy="60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/>
          <p:nvPr/>
        </p:nvSpPr>
        <p:spPr>
          <a:xfrm>
            <a:off x="4508878" y="112475"/>
            <a:ext cx="7609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Princípios e diretrizes – formatos </a:t>
            </a:r>
            <a:endParaRPr sz="1800" b="0" i="0" u="none" strike="noStrike" cap="non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1298075" y="1406050"/>
            <a:ext cx="8456700" cy="634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pt-BR" sz="2500" dirty="0"/>
              <a:t>Cabeçalho</a:t>
            </a:r>
            <a:r>
              <a:rPr lang="pt-BR" sz="2500" dirty="0" smtClean="0"/>
              <a:t>:</a:t>
            </a:r>
          </a:p>
          <a:p>
            <a:pPr marL="914400" lvl="1" indent="-387350">
              <a:buSzPts val="2500"/>
              <a:buChar char="○"/>
            </a:pPr>
            <a:r>
              <a:rPr lang="pt-BR" sz="2500" dirty="0"/>
              <a:t>Letras Maiúsculas;</a:t>
            </a:r>
          </a:p>
          <a:p>
            <a:pPr marL="914400" lvl="1" indent="-387350">
              <a:buSzPts val="2500"/>
              <a:buChar char="○"/>
            </a:pPr>
            <a:r>
              <a:rPr lang="pt-BR" sz="2500" dirty="0"/>
              <a:t>Espaços;</a:t>
            </a:r>
          </a:p>
          <a:p>
            <a:pPr marL="914400" lvl="1" indent="-387350">
              <a:buSzPts val="2500"/>
              <a:buChar char="○"/>
            </a:pPr>
            <a:r>
              <a:rPr lang="pt-BR" sz="2500" dirty="0"/>
              <a:t>Acentos;</a:t>
            </a:r>
          </a:p>
          <a:p>
            <a:pPr marL="914400" lvl="1" indent="-387350">
              <a:buSzPts val="2500"/>
              <a:buChar char="○"/>
            </a:pPr>
            <a:r>
              <a:rPr lang="pt-BR" sz="2500" dirty="0"/>
              <a:t>Caracteres especiais;</a:t>
            </a: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endParaRPr lang="pt-BR" sz="2500" dirty="0" smtClean="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pt-BR" sz="2500" dirty="0" smtClean="0"/>
              <a:t>Especificações de dados sem fricção (</a:t>
            </a:r>
            <a:r>
              <a:rPr lang="pt-BR" sz="2500" i="1" dirty="0" err="1" smtClean="0"/>
              <a:t>Frictionless</a:t>
            </a:r>
            <a:r>
              <a:rPr lang="pt-BR" sz="2500" i="1" dirty="0" smtClean="0"/>
              <a:t> Standards</a:t>
            </a:r>
            <a:r>
              <a:rPr lang="pt-BR" sz="2500" dirty="0" smtClean="0"/>
              <a:t>): padrões de características de:</a:t>
            </a:r>
          </a:p>
          <a:p>
            <a:pPr marL="914400" lvl="1" indent="-387350">
              <a:buSzPts val="2500"/>
              <a:buChar char="○"/>
            </a:pPr>
            <a:r>
              <a:rPr lang="pt-BR" sz="2500" dirty="0" smtClean="0"/>
              <a:t>Variáveis/colunas/</a:t>
            </a:r>
            <a:r>
              <a:rPr lang="pt-BR" sz="2500" dirty="0" err="1" smtClean="0"/>
              <a:t>fields</a:t>
            </a:r>
            <a:r>
              <a:rPr lang="pt-BR" sz="2500" dirty="0" smtClean="0"/>
              <a:t> (</a:t>
            </a:r>
            <a:r>
              <a:rPr lang="pt-BR" sz="2500" dirty="0" err="1" smtClean="0"/>
              <a:t>table</a:t>
            </a:r>
            <a:r>
              <a:rPr lang="pt-BR" sz="2500" dirty="0" smtClean="0"/>
              <a:t> </a:t>
            </a:r>
            <a:r>
              <a:rPr lang="pt-BR" sz="2500" dirty="0" err="1" smtClean="0"/>
              <a:t>schema</a:t>
            </a:r>
            <a:r>
              <a:rPr lang="pt-BR" sz="2500" dirty="0" smtClean="0"/>
              <a:t>);</a:t>
            </a:r>
            <a:endParaRPr lang="pt-BR" sz="2500" dirty="0"/>
          </a:p>
          <a:p>
            <a:pPr marL="914400" lvl="1" indent="-387350">
              <a:buSzPts val="2500"/>
              <a:buChar char="○"/>
            </a:pPr>
            <a:r>
              <a:rPr lang="pt-BR" sz="2500" dirty="0" smtClean="0"/>
              <a:t>Recursos/</a:t>
            </a:r>
            <a:r>
              <a:rPr lang="pt-BR" sz="2500" dirty="0" err="1" smtClean="0"/>
              <a:t>resources</a:t>
            </a:r>
            <a:r>
              <a:rPr lang="pt-BR" sz="2500" dirty="0" smtClean="0"/>
              <a:t> (arquivos);</a:t>
            </a:r>
            <a:endParaRPr lang="pt-BR" sz="2500" dirty="0"/>
          </a:p>
          <a:p>
            <a:pPr marL="914400" lvl="1" indent="-387350">
              <a:buSzPts val="2500"/>
              <a:buChar char="○"/>
            </a:pPr>
            <a:r>
              <a:rPr lang="pt-BR" sz="2500" dirty="0" smtClean="0"/>
              <a:t>Conjuntos de dados/</a:t>
            </a:r>
            <a:r>
              <a:rPr lang="pt-BR" sz="2500" dirty="0" err="1" smtClean="0"/>
              <a:t>datasets</a:t>
            </a:r>
            <a:r>
              <a:rPr lang="pt-BR" sz="2500" dirty="0" smtClean="0"/>
              <a:t> (</a:t>
            </a:r>
            <a:r>
              <a:rPr lang="pt-BR" sz="2500" dirty="0" err="1" smtClean="0"/>
              <a:t>datapackage</a:t>
            </a:r>
            <a:r>
              <a:rPr lang="pt-BR" sz="2500" dirty="0" smtClean="0"/>
              <a:t>);</a:t>
            </a:r>
            <a:endParaRPr lang="pt-BR" sz="2500" dirty="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endParaRPr lang="pt-BR" sz="2500" dirty="0" smtClean="0"/>
          </a:p>
          <a:p>
            <a:pPr marL="457200" lvl="0" indent="-387350">
              <a:buSzPts val="2500"/>
              <a:buChar char="●"/>
            </a:pPr>
            <a:endParaRPr sz="2500" dirty="0" smtClean="0"/>
          </a:p>
          <a:p>
            <a:pPr marL="527050" lvl="1" algn="l" rtl="0">
              <a:spcBef>
                <a:spcPts val="0"/>
              </a:spcBef>
              <a:spcAft>
                <a:spcPts val="0"/>
              </a:spcAft>
              <a:buSzPts val="2500"/>
            </a:pPr>
            <a:r>
              <a:rPr lang="pt-BR" sz="2500" dirty="0" smtClean="0"/>
              <a:t> </a:t>
            </a:r>
          </a:p>
          <a:p>
            <a:pPr marL="527050" lvl="1" algn="l" rtl="0">
              <a:spcBef>
                <a:spcPts val="0"/>
              </a:spcBef>
              <a:spcAft>
                <a:spcPts val="0"/>
              </a:spcAft>
              <a:buSzPts val="2500"/>
            </a:pPr>
            <a:endParaRPr sz="2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731" y="870648"/>
            <a:ext cx="3529830" cy="317669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de490e3ad_0_4188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pt-BR" sz="2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Dicionário de Dados: Conjunto de dados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4216" y="2797974"/>
            <a:ext cx="2401717" cy="215426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7" y="802833"/>
            <a:ext cx="7800554" cy="58977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de490e3ad_0_3936"/>
          <p:cNvSpPr txBox="1"/>
          <p:nvPr/>
        </p:nvSpPr>
        <p:spPr>
          <a:xfrm>
            <a:off x="5951651" y="752372"/>
            <a:ext cx="19752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mg.gov.br</a:t>
            </a:r>
            <a:endParaRPr sz="3200" b="0" i="0" u="none" strike="noStrike" cap="none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0" name="Google Shape;120;gede490e3ad_0_3936"/>
          <p:cNvSpPr/>
          <p:nvPr/>
        </p:nvSpPr>
        <p:spPr>
          <a:xfrm>
            <a:off x="4500975" y="2080750"/>
            <a:ext cx="7243800" cy="25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1" i="0" u="none" strike="noStrike" cap="none">
              <a:solidFill>
                <a:srgbClr val="1D436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pt-BR" sz="4100" b="1" i="0" u="none" strike="noStrike" cap="none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Comic Sans MS"/>
              </a:rPr>
              <a:t>Etapas da abertura e publicação</a:t>
            </a:r>
            <a:endParaRPr sz="4100" b="1" i="0" u="none" strike="noStrike" cap="none">
              <a:solidFill>
                <a:srgbClr val="1D436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endParaRPr sz="4100" b="1" i="0" u="none" strike="noStrike" cap="none">
              <a:solidFill>
                <a:srgbClr val="1D436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BF9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21" name="Google Shape;121;gede490e3ad_0_39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8925" y="1231050"/>
            <a:ext cx="4242050" cy="42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33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Etapas</a:t>
            </a:r>
            <a:r>
              <a:rPr lang="pt-BR" sz="3300">
                <a:solidFill>
                  <a:schemeClr val="lt1"/>
                </a:solidFill>
              </a:rPr>
              <a:t> </a:t>
            </a:r>
            <a:endParaRPr sz="3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28" name="Google Shape;128;p21"/>
          <p:cNvGrpSpPr/>
          <p:nvPr/>
        </p:nvGrpSpPr>
        <p:grpSpPr>
          <a:xfrm>
            <a:off x="511279" y="872328"/>
            <a:ext cx="9943778" cy="6174372"/>
            <a:chOff x="-41614" y="165962"/>
            <a:chExt cx="9943778" cy="6174372"/>
          </a:xfrm>
        </p:grpSpPr>
        <p:sp>
          <p:nvSpPr>
            <p:cNvPr id="129" name="Google Shape;129;p21"/>
            <p:cNvSpPr/>
            <p:nvPr/>
          </p:nvSpPr>
          <p:spPr>
            <a:xfrm>
              <a:off x="613434" y="2243248"/>
              <a:ext cx="1860729" cy="1860729"/>
            </a:xfrm>
            <a:prstGeom prst="donut">
              <a:avLst>
                <a:gd name="adj" fmla="val 2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1"/>
            <p:cNvSpPr/>
            <p:nvPr/>
          </p:nvSpPr>
          <p:spPr>
            <a:xfrm rot="-2121562">
              <a:off x="67597" y="1034728"/>
              <a:ext cx="2313093" cy="11147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1"/>
            <p:cNvSpPr txBox="1"/>
            <p:nvPr/>
          </p:nvSpPr>
          <p:spPr>
            <a:xfrm>
              <a:off x="218969" y="905895"/>
              <a:ext cx="2313000" cy="111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lang="pt-BR" sz="3500" b="0" i="0" u="none" strike="noStrike" cap="none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Dicionário de dados</a:t>
              </a:r>
              <a:endParaRPr sz="35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32" name="Google Shape;132;p21"/>
            <p:cNvSpPr/>
            <p:nvPr/>
          </p:nvSpPr>
          <p:spPr>
            <a:xfrm>
              <a:off x="2614320" y="2690694"/>
              <a:ext cx="965836" cy="965836"/>
            </a:xfrm>
            <a:prstGeom prst="ellipse">
              <a:avLst/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1"/>
            <p:cNvSpPr/>
            <p:nvPr/>
          </p:nvSpPr>
          <p:spPr>
            <a:xfrm rot="-1953188">
              <a:off x="1215238" y="3918018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1"/>
            <p:cNvSpPr txBox="1"/>
            <p:nvPr/>
          </p:nvSpPr>
          <p:spPr>
            <a:xfrm rot="-1953151">
              <a:off x="2443565" y="1233849"/>
              <a:ext cx="2950533" cy="9647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81275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0" i="0" u="none" strike="noStrike" cap="none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L</a:t>
              </a:r>
              <a:r>
                <a:rPr lang="pt-BR" sz="2800" b="0" i="0" u="none" strike="noStrike" cap="none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impeza </a:t>
              </a:r>
              <a:endPara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pt-BR" sz="2800" b="0" i="0" u="none" strike="noStrike" cap="none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da base</a:t>
              </a:r>
              <a:endPara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35" name="Google Shape;135;p21"/>
            <p:cNvSpPr/>
            <p:nvPr/>
          </p:nvSpPr>
          <p:spPr>
            <a:xfrm rot="-3900000">
              <a:off x="2723123" y="1347463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1"/>
            <p:cNvSpPr/>
            <p:nvPr/>
          </p:nvSpPr>
          <p:spPr>
            <a:xfrm>
              <a:off x="3720164" y="2690694"/>
              <a:ext cx="965836" cy="965836"/>
            </a:xfrm>
            <a:prstGeom prst="ellipse">
              <a:avLst/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21"/>
            <p:cNvSpPr/>
            <p:nvPr/>
          </p:nvSpPr>
          <p:spPr>
            <a:xfrm rot="-2187749">
              <a:off x="2576263" y="4034986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1"/>
            <p:cNvSpPr txBox="1"/>
            <p:nvPr/>
          </p:nvSpPr>
          <p:spPr>
            <a:xfrm rot="-1972479">
              <a:off x="1217710" y="4345273"/>
              <a:ext cx="3274117" cy="8501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81275" bIns="0" anchor="ctr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pt-BR" sz="2700" b="0" i="0" u="none" cap="none" dirty="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Restrição de informações</a:t>
              </a:r>
              <a:endParaRPr sz="2700" b="0" i="0" u="none" cap="none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39" name="Google Shape;139;p21"/>
            <p:cNvSpPr/>
            <p:nvPr/>
          </p:nvSpPr>
          <p:spPr>
            <a:xfrm rot="-3900000">
              <a:off x="3828967" y="1347463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1"/>
            <p:cNvSpPr/>
            <p:nvPr/>
          </p:nvSpPr>
          <p:spPr>
            <a:xfrm>
              <a:off x="4826157" y="2243248"/>
              <a:ext cx="1860729" cy="1860729"/>
            </a:xfrm>
            <a:prstGeom prst="donut">
              <a:avLst>
                <a:gd name="adj" fmla="val 2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1"/>
            <p:cNvSpPr/>
            <p:nvPr/>
          </p:nvSpPr>
          <p:spPr>
            <a:xfrm rot="-2474766">
              <a:off x="4886375" y="790176"/>
              <a:ext cx="2313093" cy="11147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1"/>
            <p:cNvSpPr txBox="1"/>
            <p:nvPr/>
          </p:nvSpPr>
          <p:spPr>
            <a:xfrm rot="446">
              <a:off x="4886426" y="905737"/>
              <a:ext cx="2313000" cy="11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lang="pt-BR" sz="3500" b="0" i="0" u="none" strike="noStrike" cap="none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Validação dos dados</a:t>
              </a:r>
              <a:endParaRPr sz="35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6827043" y="2690694"/>
              <a:ext cx="965836" cy="965836"/>
            </a:xfrm>
            <a:prstGeom prst="ellipse">
              <a:avLst/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1"/>
            <p:cNvSpPr/>
            <p:nvPr/>
          </p:nvSpPr>
          <p:spPr>
            <a:xfrm rot="-2138291">
              <a:off x="5683142" y="4034986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1"/>
            <p:cNvSpPr txBox="1"/>
            <p:nvPr/>
          </p:nvSpPr>
          <p:spPr>
            <a:xfrm rot="-2138202">
              <a:off x="4388315" y="4287871"/>
              <a:ext cx="3309226" cy="9649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81275" bIns="0" anchor="ctr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pt-BR" sz="2800" b="0" i="0" u="none" strike="noStrike" cap="none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Controle de versão</a:t>
              </a:r>
              <a:endPara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46" name="Google Shape;146;p21"/>
            <p:cNvSpPr/>
            <p:nvPr/>
          </p:nvSpPr>
          <p:spPr>
            <a:xfrm rot="-3900000">
              <a:off x="6935846" y="1347463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7932887" y="2690694"/>
              <a:ext cx="965836" cy="965836"/>
            </a:xfrm>
            <a:prstGeom prst="ellipse">
              <a:avLst/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1"/>
            <p:cNvSpPr/>
            <p:nvPr/>
          </p:nvSpPr>
          <p:spPr>
            <a:xfrm rot="-2164257">
              <a:off x="7415266" y="4184970"/>
              <a:ext cx="2000895" cy="9645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1"/>
            <p:cNvSpPr txBox="1"/>
            <p:nvPr/>
          </p:nvSpPr>
          <p:spPr>
            <a:xfrm rot="-2164385">
              <a:off x="5720078" y="4532063"/>
              <a:ext cx="3179767" cy="9645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81275" bIns="0" anchor="ctr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r>
                <a:rPr lang="pt-BR" sz="2900" b="0" i="0" u="none" strike="noStrike" cap="none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Catalogação</a:t>
              </a:r>
              <a:endParaRPr sz="29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50" name="Google Shape;150;p21"/>
            <p:cNvSpPr/>
            <p:nvPr/>
          </p:nvSpPr>
          <p:spPr>
            <a:xfrm rot="-3900000">
              <a:off x="8041690" y="1347463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1" name="Google Shape;15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46019" y="2149408"/>
            <a:ext cx="1384243" cy="138424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1"/>
          <p:cNvSpPr txBox="1"/>
          <p:nvPr/>
        </p:nvSpPr>
        <p:spPr>
          <a:xfrm>
            <a:off x="7777575" y="634800"/>
            <a:ext cx="4416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 sz="2100" b="1" i="0" u="none" strike="noStrike" cap="none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Documentação e Catalogação</a:t>
            </a:r>
            <a:endParaRPr sz="1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1"/>
          <p:cNvSpPr/>
          <p:nvPr/>
        </p:nvSpPr>
        <p:spPr>
          <a:xfrm>
            <a:off x="8269550" y="1173600"/>
            <a:ext cx="3922500" cy="486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2799" y="2967654"/>
            <a:ext cx="1932967" cy="188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51728" y="2932109"/>
            <a:ext cx="1932967" cy="1884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ágina intern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752</Words>
  <Application>Microsoft Office PowerPoint</Application>
  <PresentationFormat>Widescreen</PresentationFormat>
  <Paragraphs>212</Paragraphs>
  <Slides>18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5" baseType="lpstr">
      <vt:lpstr>Comic Sans MS</vt:lpstr>
      <vt:lpstr>Arial Narrow</vt:lpstr>
      <vt:lpstr>Roboto</vt:lpstr>
      <vt:lpstr>Arial</vt:lpstr>
      <vt:lpstr>Montserrat Black</vt:lpstr>
      <vt:lpstr>Calibri</vt:lpstr>
      <vt:lpstr>Página interna</vt:lpstr>
      <vt:lpstr>Apresentação do PowerPoint</vt:lpstr>
      <vt:lpstr>Apresentação do PowerPoint</vt:lpstr>
      <vt:lpstr>Contexto Normativo </vt:lpstr>
      <vt:lpstr>Apresentação do PowerPoint</vt:lpstr>
      <vt:lpstr>Apresentação do PowerPoint</vt:lpstr>
      <vt:lpstr>Apresentação do PowerPoint</vt:lpstr>
      <vt:lpstr>Dicionário de Dados: Conjunto de dados</vt:lpstr>
      <vt:lpstr>Apresentação do PowerPoint</vt:lpstr>
      <vt:lpstr>Etapas </vt:lpstr>
      <vt:lpstr>Dicionário de Dados: Conjunto de dados</vt:lpstr>
      <vt:lpstr>Dicionário de Dados: Descrição e Validação</vt:lpstr>
      <vt:lpstr>Validação dos dados - Erros comuns</vt:lpstr>
      <vt:lpstr>Dicionário de Dados: Descrição e Validação</vt:lpstr>
      <vt:lpstr>Controle de Versão e Validação automática</vt:lpstr>
      <vt:lpstr>Catalogação - CKAN</vt:lpstr>
      <vt:lpstr>Apresentação do PowerPoint</vt:lpstr>
      <vt:lpstr>Próximos passos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Túlio César de Souza Velloso</dc:creator>
  <cp:lastModifiedBy>Andre</cp:lastModifiedBy>
  <cp:revision>19</cp:revision>
  <dcterms:created xsi:type="dcterms:W3CDTF">2020-01-13T13:33:21Z</dcterms:created>
  <dcterms:modified xsi:type="dcterms:W3CDTF">2022-04-12T16:20:22Z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0x01010070B48C6A71B58C48A22499B3FBD0C5AB</vt:lpwstr>
  </property>
</Properties>
</file>